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939" r:id="rId2"/>
    <p:sldId id="1030" r:id="rId3"/>
    <p:sldId id="1045" r:id="rId4"/>
    <p:sldId id="1047" r:id="rId5"/>
    <p:sldId id="1048" r:id="rId6"/>
    <p:sldId id="1049" r:id="rId7"/>
    <p:sldId id="1050" r:id="rId8"/>
    <p:sldId id="1051" r:id="rId9"/>
    <p:sldId id="1052" r:id="rId10"/>
    <p:sldId id="1053" r:id="rId11"/>
    <p:sldId id="1054" r:id="rId12"/>
    <p:sldId id="1044" r:id="rId13"/>
    <p:sldId id="1014"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Noto Sans Symbols" panose="020B0604020202020204" charset="0"/>
      <p:regular r:id="rId20"/>
      <p:bold r:id="rId21"/>
      <p:italic r:id="rId22"/>
      <p:boldItalic r:id="rId23"/>
    </p:embeddedFont>
    <p:embeddedFont>
      <p:font typeface="Public Sans" panose="020B0604020202020204" charset="0"/>
      <p:regular r:id="rId24"/>
      <p:bold r:id="rId25"/>
      <p:italic r:id="rId26"/>
      <p:boldItalic r:id="rId27"/>
    </p:embeddedFont>
    <p:embeddedFont>
      <p:font typeface="Segoe UI" panose="020B0502040204020203"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YAGA" initials="T" lastIdx="1" clrIdx="0">
    <p:extLst>
      <p:ext uri="{19B8F6BF-5375-455C-9EA6-DF929625EA0E}">
        <p15:presenceInfo xmlns:p15="http://schemas.microsoft.com/office/powerpoint/2012/main" userId="04a4b7fa1d7fcc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71" autoAdjust="0"/>
    <p:restoredTop sz="95680" autoAdjust="0"/>
  </p:normalViewPr>
  <p:slideViewPr>
    <p:cSldViewPr snapToGrid="0">
      <p:cViewPr varScale="1">
        <p:scale>
          <a:sx n="96" d="100"/>
          <a:sy n="96" d="100"/>
        </p:scale>
        <p:origin x="564" y="78"/>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6.fntdata"/><Relationship Id="rId22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22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22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22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580231" y="3083442"/>
            <a:ext cx="3736587" cy="1605515"/>
          </a:xfrm>
        </p:spPr>
        <p:txBody>
          <a:bodyPr/>
          <a:lstStyle/>
          <a:p>
            <a:endParaRPr lang="en-IN" dirty="0"/>
          </a:p>
          <a:p>
            <a:endParaRPr lang="en-US" dirty="0"/>
          </a:p>
        </p:txBody>
      </p:sp>
      <p:sp>
        <p:nvSpPr>
          <p:cNvPr id="3" name="Rectangle 2">
            <a:extLst>
              <a:ext uri="{FF2B5EF4-FFF2-40B4-BE49-F238E27FC236}">
                <a16:creationId xmlns:a16="http://schemas.microsoft.com/office/drawing/2014/main" id="{EC4BEC45-57D3-4DEF-B694-C65204739F8E}"/>
              </a:ext>
            </a:extLst>
          </p:cNvPr>
          <p:cNvSpPr/>
          <p:nvPr/>
        </p:nvSpPr>
        <p:spPr>
          <a:xfrm>
            <a:off x="212650" y="1427900"/>
            <a:ext cx="3636000" cy="1384995"/>
          </a:xfrm>
          <a:prstGeom prst="rect">
            <a:avLst/>
          </a:prstGeom>
          <a:noFill/>
          <a:effectLst>
            <a:outerShdw blurRad="50800" dist="38100" dir="2700000" algn="tl" rotWithShape="0">
              <a:prstClr val="black">
                <a:alpha val="40000"/>
              </a:prstClr>
            </a:outerShdw>
          </a:effectLst>
        </p:spPr>
        <p:txBody>
          <a:bodyPr wrap="square" lIns="91440" tIns="45720" rIns="91440" bIns="45720">
            <a:spAutoFit/>
          </a:bodyPr>
          <a:lstStyle/>
          <a:p>
            <a:pPr algn="ctr"/>
            <a:r>
              <a:rPr lang="en-IN" sz="2800" b="0" cap="none" spc="0" dirty="0">
                <a:ln w="0"/>
                <a:solidFill>
                  <a:schemeClr val="tx1"/>
                </a:solidFill>
                <a:effectLst>
                  <a:outerShdw blurRad="38100" dist="19050" dir="2700000" algn="tl" rotWithShape="0">
                    <a:schemeClr val="dk1">
                      <a:alpha val="40000"/>
                    </a:schemeClr>
                  </a:outerShdw>
                </a:effectLst>
              </a:rPr>
              <a:t>SRS DOCUMEN</a:t>
            </a:r>
            <a:r>
              <a:rPr lang="en-IN" sz="2800" dirty="0">
                <a:ln w="0"/>
                <a:solidFill>
                  <a:schemeClr val="tx1"/>
                </a:solidFill>
                <a:effectLst>
                  <a:outerShdw blurRad="38100" dist="19050" dir="2700000" algn="tl" rotWithShape="0">
                    <a:schemeClr val="dk1">
                      <a:alpha val="40000"/>
                    </a:schemeClr>
                  </a:outerShdw>
                </a:effectLst>
              </a:rPr>
              <a:t>T</a:t>
            </a:r>
          </a:p>
          <a:p>
            <a:pPr algn="ctr"/>
            <a:r>
              <a:rPr lang="en-IN" sz="2800" b="0" cap="none" spc="0" dirty="0">
                <a:ln w="0"/>
                <a:solidFill>
                  <a:schemeClr val="tx1"/>
                </a:solidFill>
                <a:effectLst>
                  <a:outerShdw blurRad="38100" dist="19050" dir="2700000" algn="tl" rotWithShape="0">
                    <a:schemeClr val="dk1">
                      <a:alpha val="40000"/>
                    </a:schemeClr>
                  </a:outerShdw>
                </a:effectLst>
              </a:rPr>
              <a:t>FOR “GROCERY DELIVERY”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A42EA2A0-A64F-4CCC-BF3B-EF8FD6E31677}"/>
              </a:ext>
            </a:extLst>
          </p:cNvPr>
          <p:cNvSpPr txBox="1"/>
          <p:nvPr/>
        </p:nvSpPr>
        <p:spPr>
          <a:xfrm>
            <a:off x="903767" y="3732028"/>
            <a:ext cx="3125973" cy="707886"/>
          </a:xfrm>
          <a:prstGeom prst="rect">
            <a:avLst/>
          </a:prstGeom>
          <a:noFill/>
        </p:spPr>
        <p:txBody>
          <a:bodyPr wrap="square" rtlCol="0">
            <a:spAutoFit/>
          </a:bodyPr>
          <a:lstStyle/>
          <a:p>
            <a:r>
              <a:rPr lang="en-IN" sz="2000" dirty="0"/>
              <a:t>BY:</a:t>
            </a:r>
          </a:p>
          <a:p>
            <a:r>
              <a:rPr lang="en-IN" sz="2000"/>
              <a:t>D.D.SURENDAR</a:t>
            </a:r>
            <a:endParaRPr lang="en-US" sz="2000" dirty="0"/>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781F4-BF48-49FB-AE33-45CB76C5DED5}"/>
              </a:ext>
            </a:extLst>
          </p:cNvPr>
          <p:cNvSpPr>
            <a:spLocks noGrp="1"/>
          </p:cNvSpPr>
          <p:nvPr>
            <p:ph type="body" idx="1"/>
          </p:nvPr>
        </p:nvSpPr>
        <p:spPr/>
        <p:txBody>
          <a:bodyPr/>
          <a:lstStyle/>
          <a:p>
            <a:r>
              <a:rPr lang="en-US" sz="1400" b="1" i="1" dirty="0">
                <a:solidFill>
                  <a:srgbClr val="374151"/>
                </a:solidFill>
                <a:effectLst/>
                <a:latin typeface="Segoe UI" panose="020B0502040204020203" pitchFamily="34" charset="0"/>
                <a:ea typeface="Times New Roman" panose="02020603050405020304" pitchFamily="18" charset="0"/>
              </a:rPr>
              <a:t>. </a:t>
            </a:r>
            <a:r>
              <a:rPr lang="en-US" sz="1800" b="1" i="1" dirty="0">
                <a:solidFill>
                  <a:srgbClr val="374151"/>
                </a:solidFill>
                <a:effectLst/>
                <a:latin typeface="Segoe UI" panose="020B0502040204020203" pitchFamily="34" charset="0"/>
                <a:ea typeface="Times New Roman" panose="02020603050405020304" pitchFamily="18" charset="0"/>
              </a:rPr>
              <a:t>Budget</a:t>
            </a:r>
            <a:endParaRPr lang="en-US" sz="1800" dirty="0"/>
          </a:p>
        </p:txBody>
      </p:sp>
      <p:sp>
        <p:nvSpPr>
          <p:cNvPr id="3" name="Text Placeholder 2">
            <a:extLst>
              <a:ext uri="{FF2B5EF4-FFF2-40B4-BE49-F238E27FC236}">
                <a16:creationId xmlns:a16="http://schemas.microsoft.com/office/drawing/2014/main" id="{1EA171B0-95D6-4D59-81BC-6D9DCEF34FA4}"/>
              </a:ext>
            </a:extLst>
          </p:cNvPr>
          <p:cNvSpPr>
            <a:spLocks noGrp="1"/>
          </p:cNvSpPr>
          <p:nvPr>
            <p:ph type="body" idx="2"/>
          </p:nvPr>
        </p:nvSpPr>
        <p:spPr>
          <a:xfrm>
            <a:off x="135731" y="983975"/>
            <a:ext cx="5648843" cy="2236303"/>
          </a:xfrm>
        </p:spPr>
        <p:txBody>
          <a:bodyPr>
            <a:normAutofit fontScale="92500" lnSpcReduction="20000"/>
          </a:bodyPr>
          <a:lstStyle/>
          <a:p>
            <a:pPr marL="0" indent="0">
              <a:buNone/>
            </a:pPr>
            <a:r>
              <a:rPr lang="en-US" sz="1800" dirty="0">
                <a:solidFill>
                  <a:srgbClr val="374151"/>
                </a:solidFill>
                <a:latin typeface="Segoe UI" panose="020B0502040204020203" pitchFamily="34" charset="0"/>
                <a:ea typeface="Times New Roman" panose="02020603050405020304" pitchFamily="18" charset="0"/>
              </a:rPr>
              <a:t>     </a:t>
            </a:r>
            <a:r>
              <a:rPr lang="en-US" sz="1800" dirty="0">
                <a:solidFill>
                  <a:srgbClr val="374151"/>
                </a:solidFill>
                <a:effectLst/>
                <a:latin typeface="Segoe UI" panose="020B0502040204020203" pitchFamily="34" charset="0"/>
                <a:ea typeface="Times New Roman" panose="02020603050405020304" pitchFamily="18" charset="0"/>
              </a:rPr>
              <a:t> The system development and maintenance       costs shall be within the allocated budget.</a:t>
            </a:r>
          </a:p>
          <a:p>
            <a:pPr marL="0" indent="0">
              <a:buNone/>
            </a:pPr>
            <a:endParaRPr lang="en-US" sz="1800" dirty="0">
              <a:solidFill>
                <a:srgbClr val="374151"/>
              </a:solidFill>
              <a:effectLst/>
              <a:latin typeface="Segoe UI" panose="020B0502040204020203" pitchFamily="34" charset="0"/>
              <a:ea typeface="Times New Roman" panose="02020603050405020304" pitchFamily="18" charset="0"/>
            </a:endParaRPr>
          </a:p>
          <a:p>
            <a:r>
              <a:rPr lang="en-US" sz="1800" dirty="0">
                <a:solidFill>
                  <a:srgbClr val="374151"/>
                </a:solidFill>
                <a:effectLst/>
                <a:latin typeface="Segoe UI" panose="020B0502040204020203" pitchFamily="34" charset="0"/>
                <a:ea typeface="Times New Roman" panose="02020603050405020304" pitchFamily="18" charset="0"/>
              </a:rPr>
              <a:t> </a:t>
            </a:r>
            <a:r>
              <a:rPr lang="en-US" sz="1800" b="1" i="1" dirty="0">
                <a:solidFill>
                  <a:srgbClr val="374151"/>
                </a:solidFill>
                <a:effectLst/>
                <a:latin typeface="Segoe UI" panose="020B0502040204020203" pitchFamily="34" charset="0"/>
                <a:ea typeface="Times New Roman" panose="02020603050405020304" pitchFamily="18" charset="0"/>
              </a:rPr>
              <a:t>Timeframe</a:t>
            </a:r>
            <a:r>
              <a:rPr lang="en-US" sz="1800" dirty="0">
                <a:solidFill>
                  <a:srgbClr val="374151"/>
                </a:solidFill>
                <a:effectLst/>
                <a:latin typeface="Segoe UI" panose="020B0502040204020203" pitchFamily="34" charset="0"/>
                <a:ea typeface="Times New Roman" panose="02020603050405020304" pitchFamily="18" charset="0"/>
              </a:rPr>
              <a:t>: The system shall be developed and deployed within the specified timeframe</a:t>
            </a:r>
            <a:r>
              <a:rPr lang="en-US" sz="1800" b="1" i="1" dirty="0">
                <a:solidFill>
                  <a:srgbClr val="374151"/>
                </a:solidFill>
                <a:effectLst/>
                <a:latin typeface="Segoe UI" panose="020B0502040204020203" pitchFamily="34" charset="0"/>
                <a:ea typeface="Times New Roman" panose="02020603050405020304" pitchFamily="18" charset="0"/>
              </a:rPr>
              <a:t>.</a:t>
            </a:r>
          </a:p>
          <a:p>
            <a:endParaRPr lang="en-US" sz="1800" b="1" i="1" dirty="0">
              <a:solidFill>
                <a:srgbClr val="374151"/>
              </a:solidFill>
              <a:effectLst/>
              <a:latin typeface="Segoe UI" panose="020B0502040204020203" pitchFamily="34" charset="0"/>
              <a:ea typeface="Times New Roman" panose="02020603050405020304" pitchFamily="18" charset="0"/>
            </a:endParaRPr>
          </a:p>
          <a:p>
            <a:r>
              <a:rPr lang="en-US" sz="1800" b="1" i="1" dirty="0">
                <a:solidFill>
                  <a:srgbClr val="374151"/>
                </a:solidFill>
                <a:effectLst/>
                <a:latin typeface="Segoe UI" panose="020B0502040204020203" pitchFamily="34" charset="0"/>
                <a:ea typeface="Times New Roman" panose="02020603050405020304" pitchFamily="18" charset="0"/>
              </a:rPr>
              <a:t>  Legal and regulatory compliance</a:t>
            </a:r>
            <a:r>
              <a:rPr lang="en-US" sz="1800" dirty="0">
                <a:solidFill>
                  <a:srgbClr val="374151"/>
                </a:solidFill>
                <a:effectLst/>
                <a:latin typeface="Segoe UI" panose="020B0502040204020203" pitchFamily="34" charset="0"/>
                <a:ea typeface="Times New Roman" panose="02020603050405020304" pitchFamily="18" charset="0"/>
              </a:rPr>
              <a:t>: The system shall comply with all applicable laws and regulations related to e-commerce, data privacy, and consumer protection.</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E3AD1D0-D540-4752-8487-C66C338D1BC3}"/>
              </a:ext>
            </a:extLst>
          </p:cNvPr>
          <p:cNvSpPr>
            <a:spLocks noGrp="1"/>
          </p:cNvSpPr>
          <p:nvPr>
            <p:ph type="title"/>
          </p:nvPr>
        </p:nvSpPr>
        <p:spPr/>
        <p:txBody>
          <a:bodyPr>
            <a:normAutofit fontScale="90000"/>
          </a:bodyPr>
          <a:lstStyle/>
          <a:p>
            <a:r>
              <a:rPr lang="en-US" sz="1800" dirty="0">
                <a:solidFill>
                  <a:srgbClr val="374151"/>
                </a:solidFill>
                <a:effectLst/>
                <a:latin typeface="Segoe UI" panose="020B0502040204020203" pitchFamily="34" charset="0"/>
                <a:ea typeface="Calibri" panose="020F0502020204030204" pitchFamily="34" charset="0"/>
              </a:rPr>
              <a:t>Constraints:</a:t>
            </a:r>
            <a:endParaRPr lang="en-US" dirty="0"/>
          </a:p>
        </p:txBody>
      </p:sp>
    </p:spTree>
    <p:extLst>
      <p:ext uri="{BB962C8B-B14F-4D97-AF65-F5344CB8AC3E}">
        <p14:creationId xmlns:p14="http://schemas.microsoft.com/office/powerpoint/2010/main" val="273290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CF3B37-9CBA-4B8B-96D9-9C15C07A3D5F}"/>
              </a:ext>
            </a:extLst>
          </p:cNvPr>
          <p:cNvSpPr>
            <a:spLocks noGrp="1"/>
          </p:cNvSpPr>
          <p:nvPr>
            <p:ph type="body" idx="10"/>
          </p:nvPr>
        </p:nvSpPr>
        <p:spPr>
          <a:xfrm>
            <a:off x="135731" y="782881"/>
            <a:ext cx="4035199" cy="2944293"/>
          </a:xfrm>
        </p:spPr>
        <p:txBody>
          <a:bodyPr/>
          <a:lstStyle/>
          <a:p>
            <a:pPr>
              <a:spcBef>
                <a:spcPts val="1500"/>
              </a:spcBef>
            </a:pPr>
            <a:r>
              <a:rPr lang="en-US" sz="1800" dirty="0">
                <a:solidFill>
                  <a:srgbClr val="374151"/>
                </a:solidFill>
                <a:effectLst/>
                <a:latin typeface="Segoe UI" panose="020B0502040204020203" pitchFamily="34" charset="0"/>
                <a:ea typeface="Times New Roman" panose="02020603050405020304" pitchFamily="18" charset="0"/>
              </a:rPr>
              <a:t>This SRS can serve as a starting point for your grocery delivery system PPT. You can use it to outline the main features and requirements of the system and illustrate them with diagrams, mockups, and examples.</a:t>
            </a:r>
            <a:endParaRPr lang="en-US" sz="1800"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 </a:t>
            </a:r>
          </a:p>
          <a:p>
            <a:endParaRPr lang="en-US" dirty="0"/>
          </a:p>
        </p:txBody>
      </p:sp>
      <p:sp>
        <p:nvSpPr>
          <p:cNvPr id="3" name="Title 2">
            <a:extLst>
              <a:ext uri="{FF2B5EF4-FFF2-40B4-BE49-F238E27FC236}">
                <a16:creationId xmlns:a16="http://schemas.microsoft.com/office/drawing/2014/main" id="{10EE9BF6-FF82-435C-A900-DA3915CB4A5B}"/>
              </a:ext>
            </a:extLst>
          </p:cNvPr>
          <p:cNvSpPr>
            <a:spLocks noGrp="1"/>
          </p:cNvSpPr>
          <p:nvPr>
            <p:ph type="title"/>
          </p:nvPr>
        </p:nvSpPr>
        <p:spPr/>
        <p:txBody>
          <a:bodyPr>
            <a:normAutofit fontScale="90000"/>
          </a:bodyPr>
          <a:lstStyle/>
          <a:p>
            <a:r>
              <a:rPr lang="en-IN" dirty="0"/>
              <a:t>.</a:t>
            </a:r>
            <a:endParaRPr lang="en-US" dirty="0"/>
          </a:p>
        </p:txBody>
      </p:sp>
      <p:pic>
        <p:nvPicPr>
          <p:cNvPr id="5" name="Picture 4">
            <a:extLst>
              <a:ext uri="{FF2B5EF4-FFF2-40B4-BE49-F238E27FC236}">
                <a16:creationId xmlns:a16="http://schemas.microsoft.com/office/drawing/2014/main" id="{12F1F7E2-3816-4A93-9CA8-9A07E1C633F6}"/>
              </a:ext>
            </a:extLst>
          </p:cNvPr>
          <p:cNvPicPr>
            <a:picLocks noChangeAspect="1"/>
          </p:cNvPicPr>
          <p:nvPr/>
        </p:nvPicPr>
        <p:blipFill>
          <a:blip r:embed="rId2"/>
          <a:stretch>
            <a:fillRect/>
          </a:stretch>
        </p:blipFill>
        <p:spPr>
          <a:xfrm>
            <a:off x="4170930" y="79513"/>
            <a:ext cx="2591184" cy="5143500"/>
          </a:xfrm>
          <a:prstGeom prst="rect">
            <a:avLst/>
          </a:prstGeom>
        </p:spPr>
      </p:pic>
    </p:spTree>
    <p:extLst>
      <p:ext uri="{BB962C8B-B14F-4D97-AF65-F5344CB8AC3E}">
        <p14:creationId xmlns:p14="http://schemas.microsoft.com/office/powerpoint/2010/main" val="3757313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lstStyle/>
          <a:p>
            <a:r>
              <a:rPr lang="en-US" dirty="0"/>
              <a:t>ADD LINK</a:t>
            </a:r>
          </a:p>
        </p:txBody>
      </p:sp>
    </p:spTree>
    <p:extLst>
      <p:ext uri="{BB962C8B-B14F-4D97-AF65-F5344CB8AC3E}">
        <p14:creationId xmlns:p14="http://schemas.microsoft.com/office/powerpoint/2010/main" val="296025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IN" dirty="0"/>
              <a:t>T</a:t>
            </a:r>
            <a:r>
              <a:rPr lang="en-US" dirty="0"/>
              <a:t>ABLE OF CONTENT</a:t>
            </a:r>
          </a:p>
        </p:txBody>
      </p:sp>
      <p:sp>
        <p:nvSpPr>
          <p:cNvPr id="6" name="Text Placeholder 5">
            <a:extLst>
              <a:ext uri="{FF2B5EF4-FFF2-40B4-BE49-F238E27FC236}">
                <a16:creationId xmlns:a16="http://schemas.microsoft.com/office/drawing/2014/main" id="{87D083C3-5623-460B-9B35-4E85ACBC0EFF}"/>
              </a:ext>
            </a:extLst>
          </p:cNvPr>
          <p:cNvSpPr>
            <a:spLocks noGrp="1"/>
          </p:cNvSpPr>
          <p:nvPr>
            <p:ph type="body" sz="quarter" idx="13"/>
          </p:nvPr>
        </p:nvSpPr>
        <p:spPr/>
        <p:txBody>
          <a:bodyPr/>
          <a:lstStyle/>
          <a:p>
            <a:pPr marL="0" indent="0">
              <a:buNone/>
            </a:pPr>
            <a:r>
              <a:rPr lang="en-IN" dirty="0"/>
              <a:t>1.INTRODUCTION</a:t>
            </a:r>
          </a:p>
          <a:p>
            <a:pPr marL="0" indent="0">
              <a:buNone/>
            </a:pPr>
            <a:endParaRPr lang="en-IN" dirty="0"/>
          </a:p>
          <a:p>
            <a:pPr marL="0" indent="0">
              <a:buNone/>
            </a:pPr>
            <a:r>
              <a:rPr lang="en-US" dirty="0"/>
              <a:t>2.FUNCTIONAL REQIUREMENTS</a:t>
            </a:r>
          </a:p>
          <a:p>
            <a:pPr marL="0" indent="0">
              <a:buNone/>
            </a:pPr>
            <a:r>
              <a:rPr lang="en-US" dirty="0"/>
              <a:t>  2.1.USER REGISTRATION AND LOGIN</a:t>
            </a:r>
          </a:p>
          <a:p>
            <a:pPr marL="0" indent="0">
              <a:buNone/>
            </a:pPr>
            <a:r>
              <a:rPr lang="en-US" dirty="0"/>
              <a:t>  2.2.STORE SELECTION</a:t>
            </a:r>
          </a:p>
          <a:p>
            <a:pPr marL="0" indent="0">
              <a:buNone/>
            </a:pPr>
            <a:r>
              <a:rPr lang="en-US" dirty="0"/>
              <a:t>  2.3.PRODUCT SELECTION</a:t>
            </a:r>
          </a:p>
          <a:p>
            <a:pPr marL="0" indent="0">
              <a:buNone/>
            </a:pPr>
            <a:r>
              <a:rPr lang="en-US" dirty="0"/>
              <a:t>  2.4.CART MANAGEMENT</a:t>
            </a:r>
          </a:p>
          <a:p>
            <a:pPr marL="0" indent="0">
              <a:buNone/>
            </a:pPr>
            <a:r>
              <a:rPr lang="en-US" dirty="0"/>
              <a:t>  2.5.PAYMENT PROCESSING</a:t>
            </a:r>
          </a:p>
          <a:p>
            <a:pPr marL="0" indent="0">
              <a:buNone/>
            </a:pPr>
            <a:r>
              <a:rPr lang="en-US" dirty="0"/>
              <a:t>  2.6.ORDER TRACKING</a:t>
            </a:r>
          </a:p>
          <a:p>
            <a:pPr marL="0" indent="0">
              <a:buNone/>
            </a:pPr>
            <a:r>
              <a:rPr lang="en-US" dirty="0"/>
              <a:t>  2.7.FEEDBACK AND REVIEW</a:t>
            </a:r>
          </a:p>
        </p:txBody>
      </p:sp>
    </p:spTree>
    <p:extLst>
      <p:ext uri="{BB962C8B-B14F-4D97-AF65-F5344CB8AC3E}">
        <p14:creationId xmlns:p14="http://schemas.microsoft.com/office/powerpoint/2010/main" val="321731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1576-DCA3-4AF9-969E-1AA2D14CEFA2}"/>
              </a:ext>
            </a:extLst>
          </p:cNvPr>
          <p:cNvSpPr>
            <a:spLocks noGrp="1"/>
          </p:cNvSpPr>
          <p:nvPr>
            <p:ph type="title"/>
          </p:nvPr>
        </p:nvSpPr>
        <p:spPr/>
        <p:txBody>
          <a:bodyPr>
            <a:normAutofit fontScale="90000"/>
          </a:bodyPr>
          <a:lstStyle/>
          <a:p>
            <a:r>
              <a:rPr lang="en-IN" dirty="0"/>
              <a:t>TABLE OF CONTENT</a:t>
            </a:r>
            <a:endParaRPr lang="en-US" dirty="0"/>
          </a:p>
        </p:txBody>
      </p:sp>
      <p:sp>
        <p:nvSpPr>
          <p:cNvPr id="3" name="Text Placeholder 2">
            <a:extLst>
              <a:ext uri="{FF2B5EF4-FFF2-40B4-BE49-F238E27FC236}">
                <a16:creationId xmlns:a16="http://schemas.microsoft.com/office/drawing/2014/main" id="{DD6FCE2C-A7CD-4A6A-ADC1-C9928FC48507}"/>
              </a:ext>
            </a:extLst>
          </p:cNvPr>
          <p:cNvSpPr>
            <a:spLocks noGrp="1"/>
          </p:cNvSpPr>
          <p:nvPr>
            <p:ph type="body" sz="quarter" idx="13"/>
          </p:nvPr>
        </p:nvSpPr>
        <p:spPr/>
        <p:txBody>
          <a:bodyPr/>
          <a:lstStyle/>
          <a:p>
            <a:r>
              <a:rPr lang="en-IN" dirty="0"/>
              <a:t>3.NON FUNCTIONAL REQUIREMENT</a:t>
            </a:r>
          </a:p>
          <a:p>
            <a:r>
              <a:rPr lang="en-IN" dirty="0"/>
              <a:t>  3.1.PERFORMANCE</a:t>
            </a:r>
          </a:p>
          <a:p>
            <a:r>
              <a:rPr lang="en-IN" dirty="0"/>
              <a:t>  3.2.SECURITY</a:t>
            </a:r>
          </a:p>
          <a:p>
            <a:r>
              <a:rPr lang="en-IN" dirty="0"/>
              <a:t>  3.3.USABILITY</a:t>
            </a:r>
          </a:p>
          <a:p>
            <a:r>
              <a:rPr lang="en-IN" dirty="0"/>
              <a:t>  3.4.RELIABILITY</a:t>
            </a:r>
          </a:p>
          <a:p>
            <a:r>
              <a:rPr lang="en-IN" dirty="0"/>
              <a:t>  3.5.SCALABILITY</a:t>
            </a:r>
          </a:p>
          <a:p>
            <a:endParaRPr lang="en-IN" dirty="0"/>
          </a:p>
          <a:p>
            <a:r>
              <a:rPr lang="en-IN" dirty="0"/>
              <a:t>4.CONTRAINTS</a:t>
            </a:r>
          </a:p>
          <a:p>
            <a:r>
              <a:rPr lang="en-IN" dirty="0"/>
              <a:t>5.CONCLUSION</a:t>
            </a:r>
          </a:p>
        </p:txBody>
      </p:sp>
    </p:spTree>
    <p:extLst>
      <p:ext uri="{BB962C8B-B14F-4D97-AF65-F5344CB8AC3E}">
        <p14:creationId xmlns:p14="http://schemas.microsoft.com/office/powerpoint/2010/main" val="77224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57C6D5B-7CE2-4C1E-B9A9-B2261C52B297}"/>
              </a:ext>
            </a:extLst>
          </p:cNvPr>
          <p:cNvPicPr>
            <a:picLocks noGrp="1" noChangeAspect="1"/>
          </p:cNvPicPr>
          <p:nvPr>
            <p:ph type="pic" sz="quarter" idx="10"/>
          </p:nvPr>
        </p:nvPicPr>
        <p:blipFill>
          <a:blip r:embed="rId2"/>
          <a:srcRect l="29363" r="29363"/>
          <a:stretch>
            <a:fillRect/>
          </a:stretch>
        </p:blipFill>
        <p:spPr/>
      </p:pic>
      <p:sp>
        <p:nvSpPr>
          <p:cNvPr id="3" name="Title 2">
            <a:extLst>
              <a:ext uri="{FF2B5EF4-FFF2-40B4-BE49-F238E27FC236}">
                <a16:creationId xmlns:a16="http://schemas.microsoft.com/office/drawing/2014/main" id="{5FDE140F-020C-4C58-8D0C-7C53F5074A71}"/>
              </a:ext>
            </a:extLst>
          </p:cNvPr>
          <p:cNvSpPr>
            <a:spLocks noGrp="1"/>
          </p:cNvSpPr>
          <p:nvPr>
            <p:ph type="title"/>
          </p:nvPr>
        </p:nvSpPr>
        <p:spPr/>
        <p:txBody>
          <a:bodyPr/>
          <a:lstStyle/>
          <a:p>
            <a:r>
              <a:rPr lang="en-IN" dirty="0"/>
              <a:t>INTRODUCTION</a:t>
            </a:r>
            <a:endParaRPr lang="en-US" dirty="0"/>
          </a:p>
        </p:txBody>
      </p:sp>
      <p:sp>
        <p:nvSpPr>
          <p:cNvPr id="4" name="Text Placeholder 3">
            <a:extLst>
              <a:ext uri="{FF2B5EF4-FFF2-40B4-BE49-F238E27FC236}">
                <a16:creationId xmlns:a16="http://schemas.microsoft.com/office/drawing/2014/main" id="{86347F5F-220C-49A8-9995-42C6DD0F7469}"/>
              </a:ext>
            </a:extLst>
          </p:cNvPr>
          <p:cNvSpPr>
            <a:spLocks noGrp="1"/>
          </p:cNvSpPr>
          <p:nvPr>
            <p:ph type="body" sz="quarter" idx="13"/>
          </p:nvPr>
        </p:nvSpPr>
        <p:spPr/>
        <p:txBody>
          <a:bodyPr/>
          <a:lstStyle/>
          <a:p>
            <a:r>
              <a:rPr lang="en-US" sz="1800" dirty="0">
                <a:effectLst/>
                <a:latin typeface="Segoe UI" panose="020B0502040204020203" pitchFamily="34" charset="0"/>
                <a:ea typeface="Calibri" panose="020F0502020204030204" pitchFamily="34" charset="0"/>
              </a:rPr>
              <a:t>The grocery delivery system is an online platform that allows customers to order groceries from their favorite stores and have them delivered to their doorstep. The system is designed to provide convenience, speed, and flexibility to customers who do not have the time or ability to visit physical stores</a:t>
            </a:r>
            <a:r>
              <a:rPr lang="en-US" sz="1800" dirty="0">
                <a:solidFill>
                  <a:srgbClr val="374151"/>
                </a:solidFill>
                <a:effectLst/>
                <a:latin typeface="Segoe UI" panose="020B0502040204020203" pitchFamily="34" charset="0"/>
                <a:ea typeface="Calibri" panose="020F0502020204030204" pitchFamily="34" charset="0"/>
              </a:rPr>
              <a:t>.</a:t>
            </a:r>
            <a:endParaRPr lang="en-US" dirty="0"/>
          </a:p>
        </p:txBody>
      </p:sp>
    </p:spTree>
    <p:extLst>
      <p:ext uri="{BB962C8B-B14F-4D97-AF65-F5344CB8AC3E}">
        <p14:creationId xmlns:p14="http://schemas.microsoft.com/office/powerpoint/2010/main" val="2923922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3EDC97-20D5-445F-B26F-6AB2AC2DF858}"/>
              </a:ext>
            </a:extLst>
          </p:cNvPr>
          <p:cNvSpPr>
            <a:spLocks noGrp="1"/>
          </p:cNvSpPr>
          <p:nvPr>
            <p:ph type="body" idx="1"/>
          </p:nvPr>
        </p:nvSpPr>
        <p:spPr>
          <a:xfrm>
            <a:off x="135731" y="769868"/>
            <a:ext cx="4436269" cy="394344"/>
          </a:xfrm>
        </p:spPr>
        <p:txBody>
          <a:bodyPr/>
          <a:lstStyle/>
          <a:p>
            <a:r>
              <a:rPr lang="en-IN" dirty="0"/>
              <a:t>USER REGISTRATION AND LOGIN</a:t>
            </a:r>
          </a:p>
          <a:p>
            <a:endParaRPr lang="en-US" dirty="0"/>
          </a:p>
        </p:txBody>
      </p:sp>
      <p:sp>
        <p:nvSpPr>
          <p:cNvPr id="3" name="Text Placeholder 2">
            <a:extLst>
              <a:ext uri="{FF2B5EF4-FFF2-40B4-BE49-F238E27FC236}">
                <a16:creationId xmlns:a16="http://schemas.microsoft.com/office/drawing/2014/main" id="{39F0145C-1F38-406B-9802-BF8B8BA1D33C}"/>
              </a:ext>
            </a:extLst>
          </p:cNvPr>
          <p:cNvSpPr>
            <a:spLocks noGrp="1"/>
          </p:cNvSpPr>
          <p:nvPr>
            <p:ph type="body" idx="2"/>
          </p:nvPr>
        </p:nvSpPr>
        <p:spPr>
          <a:xfrm>
            <a:off x="221272" y="1164212"/>
            <a:ext cx="4265186" cy="2139553"/>
          </a:xfrm>
        </p:spPr>
        <p:txBody>
          <a:bodyPr/>
          <a:lstStyle/>
          <a:p>
            <a:pPr marL="0" indent="0">
              <a:buNone/>
            </a:pPr>
            <a:r>
              <a:rPr lang="en-US" sz="1800" dirty="0">
                <a:solidFill>
                  <a:srgbClr val="374151"/>
                </a:solidFill>
                <a:effectLst/>
                <a:latin typeface="Segoe UI" panose="020B0502040204020203" pitchFamily="34" charset="0"/>
                <a:ea typeface="Calibri" panose="020F0502020204030204" pitchFamily="34" charset="0"/>
              </a:rPr>
              <a:t>The system shall provide a user registration and login functionality for customers to create an account and access the platform. </a:t>
            </a:r>
            <a:endParaRPr lang="en-US" dirty="0"/>
          </a:p>
        </p:txBody>
      </p:sp>
      <p:sp>
        <p:nvSpPr>
          <p:cNvPr id="4" name="Title 3">
            <a:extLst>
              <a:ext uri="{FF2B5EF4-FFF2-40B4-BE49-F238E27FC236}">
                <a16:creationId xmlns:a16="http://schemas.microsoft.com/office/drawing/2014/main" id="{B60B66D1-9411-4E54-AAD0-55FEF5858184}"/>
              </a:ext>
            </a:extLst>
          </p:cNvPr>
          <p:cNvSpPr>
            <a:spLocks noGrp="1"/>
          </p:cNvSpPr>
          <p:nvPr>
            <p:ph type="title"/>
          </p:nvPr>
        </p:nvSpPr>
        <p:spPr/>
        <p:txBody>
          <a:bodyPr>
            <a:normAutofit fontScale="90000"/>
          </a:bodyPr>
          <a:lstStyle/>
          <a:p>
            <a:r>
              <a:rPr lang="en-IN" dirty="0"/>
              <a:t>FUNCTIONAL REQUIREMENTS</a:t>
            </a:r>
            <a:endParaRPr lang="en-US" dirty="0"/>
          </a:p>
        </p:txBody>
      </p:sp>
      <p:sp>
        <p:nvSpPr>
          <p:cNvPr id="7" name="TextBox 6">
            <a:extLst>
              <a:ext uri="{FF2B5EF4-FFF2-40B4-BE49-F238E27FC236}">
                <a16:creationId xmlns:a16="http://schemas.microsoft.com/office/drawing/2014/main" id="{3F556758-C44F-46B1-A400-CE1110C1F33E}"/>
              </a:ext>
            </a:extLst>
          </p:cNvPr>
          <p:cNvSpPr txBox="1"/>
          <p:nvPr/>
        </p:nvSpPr>
        <p:spPr>
          <a:xfrm>
            <a:off x="221272" y="2571750"/>
            <a:ext cx="3406511" cy="369332"/>
          </a:xfrm>
          <a:prstGeom prst="rect">
            <a:avLst/>
          </a:prstGeom>
          <a:noFill/>
        </p:spPr>
        <p:txBody>
          <a:bodyPr wrap="square" rtlCol="0">
            <a:spAutoFit/>
          </a:bodyPr>
          <a:lstStyle/>
          <a:p>
            <a:r>
              <a:rPr lang="en-US" sz="1800" dirty="0">
                <a:solidFill>
                  <a:schemeClr val="tx1"/>
                </a:solidFill>
                <a:effectLst/>
                <a:latin typeface="Segoe UI" panose="020B0502040204020203" pitchFamily="34" charset="0"/>
                <a:ea typeface="Calibri" panose="020F0502020204030204" pitchFamily="34" charset="0"/>
              </a:rPr>
              <a:t>. </a:t>
            </a:r>
            <a:r>
              <a:rPr lang="en-US" b="1" i="1" dirty="0">
                <a:solidFill>
                  <a:schemeClr val="tx1"/>
                </a:solidFill>
                <a:effectLst/>
                <a:latin typeface="Public Sans" panose="020B0604020202020204" charset="0"/>
                <a:ea typeface="Calibri" panose="020F0502020204030204" pitchFamily="34" charset="0"/>
              </a:rPr>
              <a:t>STORE SELECTION</a:t>
            </a:r>
            <a:endParaRPr lang="en-US" b="1" i="1" dirty="0">
              <a:solidFill>
                <a:schemeClr val="tx1"/>
              </a:solidFill>
              <a:latin typeface="Public Sans" panose="020B0604020202020204" charset="0"/>
            </a:endParaRPr>
          </a:p>
        </p:txBody>
      </p:sp>
      <p:sp>
        <p:nvSpPr>
          <p:cNvPr id="8" name="TextBox 7">
            <a:extLst>
              <a:ext uri="{FF2B5EF4-FFF2-40B4-BE49-F238E27FC236}">
                <a16:creationId xmlns:a16="http://schemas.microsoft.com/office/drawing/2014/main" id="{9780ABBD-2756-468D-BA4F-B0D586CC4807}"/>
              </a:ext>
            </a:extLst>
          </p:cNvPr>
          <p:cNvSpPr txBox="1"/>
          <p:nvPr/>
        </p:nvSpPr>
        <p:spPr>
          <a:xfrm>
            <a:off x="221272" y="3110948"/>
            <a:ext cx="4927198" cy="923330"/>
          </a:xfrm>
          <a:prstGeom prst="rect">
            <a:avLst/>
          </a:prstGeom>
          <a:noFill/>
        </p:spPr>
        <p:txBody>
          <a:bodyPr wrap="square" rtlCol="0">
            <a:spAutoFit/>
          </a:bodyPr>
          <a:lstStyle/>
          <a:p>
            <a:r>
              <a:rPr lang="en-US" sz="1800" dirty="0">
                <a:solidFill>
                  <a:srgbClr val="374151"/>
                </a:solidFill>
                <a:effectLst/>
                <a:latin typeface="Segoe UI" panose="020B0502040204020203" pitchFamily="34" charset="0"/>
                <a:ea typeface="Calibri" panose="020F0502020204030204" pitchFamily="34" charset="0"/>
              </a:rPr>
              <a:t>: The system shall allow customers to select their preferred grocery stores based on location, store ratings, and product availability. </a:t>
            </a:r>
            <a:endParaRPr lang="en-US" dirty="0"/>
          </a:p>
        </p:txBody>
      </p:sp>
    </p:spTree>
    <p:extLst>
      <p:ext uri="{BB962C8B-B14F-4D97-AF65-F5344CB8AC3E}">
        <p14:creationId xmlns:p14="http://schemas.microsoft.com/office/powerpoint/2010/main" val="3064996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089366-F25F-4B90-A543-96A8C25AD6B3}"/>
              </a:ext>
            </a:extLst>
          </p:cNvPr>
          <p:cNvSpPr>
            <a:spLocks noGrp="1"/>
          </p:cNvSpPr>
          <p:nvPr>
            <p:ph type="body" idx="1"/>
          </p:nvPr>
        </p:nvSpPr>
        <p:spPr/>
        <p:txBody>
          <a:bodyPr/>
          <a:lstStyle/>
          <a:p>
            <a:r>
              <a:rPr lang="en-US" sz="1800" dirty="0">
                <a:solidFill>
                  <a:srgbClr val="374151"/>
                </a:solidFill>
                <a:effectLst/>
                <a:latin typeface="Segoe UI" panose="020B0502040204020203" pitchFamily="34" charset="0"/>
                <a:ea typeface="Calibri" panose="020F0502020204030204" pitchFamily="34" charset="0"/>
              </a:rPr>
              <a:t>Product selection</a:t>
            </a:r>
            <a:endParaRPr lang="en-US" dirty="0"/>
          </a:p>
        </p:txBody>
      </p:sp>
      <p:sp>
        <p:nvSpPr>
          <p:cNvPr id="3" name="Text Placeholder 2">
            <a:extLst>
              <a:ext uri="{FF2B5EF4-FFF2-40B4-BE49-F238E27FC236}">
                <a16:creationId xmlns:a16="http://schemas.microsoft.com/office/drawing/2014/main" id="{52505C03-BFC1-4072-A1B9-3A2E5757BF04}"/>
              </a:ext>
            </a:extLst>
          </p:cNvPr>
          <p:cNvSpPr>
            <a:spLocks noGrp="1"/>
          </p:cNvSpPr>
          <p:nvPr>
            <p:ph type="body" idx="2"/>
          </p:nvPr>
        </p:nvSpPr>
        <p:spPr>
          <a:xfrm>
            <a:off x="135730" y="1224180"/>
            <a:ext cx="4265186" cy="1628352"/>
          </a:xfrm>
        </p:spPr>
        <p:txBody>
          <a:bodyPr/>
          <a:lstStyle/>
          <a:p>
            <a:pPr marL="0" indent="0">
              <a:buNone/>
            </a:pPr>
            <a:r>
              <a:rPr lang="en-US" sz="1800" dirty="0">
                <a:solidFill>
                  <a:srgbClr val="374151"/>
                </a:solidFill>
                <a:effectLst/>
                <a:latin typeface="Segoe UI" panose="020B0502040204020203" pitchFamily="34" charset="0"/>
                <a:ea typeface="Calibri" panose="020F0502020204030204" pitchFamily="34" charset="0"/>
              </a:rPr>
              <a:t> The system shall enable customers to   browse and select groceries from a wide range of categories and brands. </a:t>
            </a:r>
            <a:endParaRPr lang="en-US" dirty="0"/>
          </a:p>
        </p:txBody>
      </p:sp>
      <p:sp>
        <p:nvSpPr>
          <p:cNvPr id="4" name="Title 3">
            <a:extLst>
              <a:ext uri="{FF2B5EF4-FFF2-40B4-BE49-F238E27FC236}">
                <a16:creationId xmlns:a16="http://schemas.microsoft.com/office/drawing/2014/main" id="{E7A6A07A-C458-40E6-A251-CD308DC9880F}"/>
              </a:ext>
            </a:extLst>
          </p:cNvPr>
          <p:cNvSpPr>
            <a:spLocks noGrp="1"/>
          </p:cNvSpPr>
          <p:nvPr>
            <p:ph type="title"/>
          </p:nvPr>
        </p:nvSpPr>
        <p:spPr/>
        <p:txBody>
          <a:bodyPr>
            <a:normAutofit fontScale="90000"/>
          </a:bodyPr>
          <a:lstStyle/>
          <a:p>
            <a:r>
              <a:rPr lang="en-IN" dirty="0"/>
              <a:t>FUNCTIONAL REQUIREMENTS</a:t>
            </a:r>
            <a:endParaRPr lang="en-US" dirty="0"/>
          </a:p>
        </p:txBody>
      </p:sp>
      <p:sp>
        <p:nvSpPr>
          <p:cNvPr id="5" name="TextBox 4">
            <a:extLst>
              <a:ext uri="{FF2B5EF4-FFF2-40B4-BE49-F238E27FC236}">
                <a16:creationId xmlns:a16="http://schemas.microsoft.com/office/drawing/2014/main" id="{136F574C-3CEC-4A21-B2BE-E83CACC27E78}"/>
              </a:ext>
            </a:extLst>
          </p:cNvPr>
          <p:cNvSpPr txBox="1"/>
          <p:nvPr/>
        </p:nvSpPr>
        <p:spPr>
          <a:xfrm>
            <a:off x="135731" y="2229809"/>
            <a:ext cx="3154121" cy="369332"/>
          </a:xfrm>
          <a:prstGeom prst="rect">
            <a:avLst/>
          </a:prstGeom>
          <a:noFill/>
        </p:spPr>
        <p:txBody>
          <a:bodyPr wrap="square" rtlCol="0">
            <a:spAutoFit/>
          </a:bodyPr>
          <a:lstStyle/>
          <a:p>
            <a:pPr marL="285750" indent="-285750">
              <a:buFont typeface="Wingdings" panose="05000000000000000000" pitchFamily="2" charset="2"/>
              <a:buChar char="§"/>
            </a:pPr>
            <a:r>
              <a:rPr lang="en-US" sz="1800" dirty="0">
                <a:solidFill>
                  <a:srgbClr val="374151"/>
                </a:solidFill>
                <a:effectLst/>
                <a:latin typeface="Segoe UI" panose="020B0502040204020203" pitchFamily="34" charset="0"/>
                <a:ea typeface="Calibri" panose="020F0502020204030204" pitchFamily="34" charset="0"/>
              </a:rPr>
              <a:t> </a:t>
            </a:r>
            <a:r>
              <a:rPr lang="en-US" sz="1800" b="1" i="1" dirty="0">
                <a:solidFill>
                  <a:srgbClr val="374151"/>
                </a:solidFill>
                <a:effectLst/>
                <a:latin typeface="Segoe UI" panose="020B0502040204020203" pitchFamily="34" charset="0"/>
                <a:ea typeface="Calibri" panose="020F0502020204030204" pitchFamily="34" charset="0"/>
              </a:rPr>
              <a:t>Cart management</a:t>
            </a:r>
            <a:endParaRPr lang="en-US" b="1" i="1" dirty="0"/>
          </a:p>
        </p:txBody>
      </p:sp>
      <p:sp>
        <p:nvSpPr>
          <p:cNvPr id="8" name="TextBox 7">
            <a:extLst>
              <a:ext uri="{FF2B5EF4-FFF2-40B4-BE49-F238E27FC236}">
                <a16:creationId xmlns:a16="http://schemas.microsoft.com/office/drawing/2014/main" id="{A40711E5-2D1A-4750-8C2E-722B14191E70}"/>
              </a:ext>
            </a:extLst>
          </p:cNvPr>
          <p:cNvSpPr txBox="1"/>
          <p:nvPr/>
        </p:nvSpPr>
        <p:spPr>
          <a:xfrm>
            <a:off x="135729" y="2571750"/>
            <a:ext cx="4535662" cy="923330"/>
          </a:xfrm>
          <a:prstGeom prst="rect">
            <a:avLst/>
          </a:prstGeom>
          <a:noFill/>
        </p:spPr>
        <p:txBody>
          <a:bodyPr wrap="square" rtlCol="0">
            <a:spAutoFit/>
          </a:bodyPr>
          <a:lstStyle/>
          <a:p>
            <a:r>
              <a:rPr lang="en-US" sz="1800" dirty="0">
                <a:solidFill>
                  <a:srgbClr val="374151"/>
                </a:solidFill>
                <a:effectLst/>
                <a:latin typeface="Segoe UI" panose="020B0502040204020203" pitchFamily="34" charset="0"/>
                <a:ea typeface="Calibri" panose="020F0502020204030204" pitchFamily="34" charset="0"/>
              </a:rPr>
              <a:t>The system shall allow customers to add, remove, and modify items in their shopping cart before placing an order. </a:t>
            </a:r>
            <a:endParaRPr lang="en-US" dirty="0"/>
          </a:p>
        </p:txBody>
      </p:sp>
      <p:sp>
        <p:nvSpPr>
          <p:cNvPr id="9" name="TextBox 8">
            <a:extLst>
              <a:ext uri="{FF2B5EF4-FFF2-40B4-BE49-F238E27FC236}">
                <a16:creationId xmlns:a16="http://schemas.microsoft.com/office/drawing/2014/main" id="{FD93FE9D-4259-4CFE-B48E-8CC602CB43F1}"/>
              </a:ext>
            </a:extLst>
          </p:cNvPr>
          <p:cNvSpPr txBox="1"/>
          <p:nvPr/>
        </p:nvSpPr>
        <p:spPr>
          <a:xfrm>
            <a:off x="135729" y="3549988"/>
            <a:ext cx="2961861" cy="369332"/>
          </a:xfrm>
          <a:prstGeom prst="rect">
            <a:avLst/>
          </a:prstGeom>
          <a:noFill/>
        </p:spPr>
        <p:txBody>
          <a:bodyPr wrap="square" rtlCol="0">
            <a:spAutoFit/>
          </a:bodyPr>
          <a:lstStyle/>
          <a:p>
            <a:pPr marL="285750" indent="-285750">
              <a:buFont typeface="Wingdings" panose="05000000000000000000" pitchFamily="2" charset="2"/>
              <a:buChar char="§"/>
            </a:pPr>
            <a:r>
              <a:rPr lang="en-US" sz="1800" b="1" i="1" dirty="0">
                <a:solidFill>
                  <a:srgbClr val="374151"/>
                </a:solidFill>
                <a:effectLst/>
                <a:latin typeface="Segoe UI" panose="020B0502040204020203" pitchFamily="34" charset="0"/>
                <a:ea typeface="Calibri" panose="020F0502020204030204" pitchFamily="34" charset="0"/>
              </a:rPr>
              <a:t>Payment processing</a:t>
            </a:r>
            <a:endParaRPr lang="en-US" b="1" i="1" dirty="0"/>
          </a:p>
        </p:txBody>
      </p:sp>
      <p:sp>
        <p:nvSpPr>
          <p:cNvPr id="10" name="TextBox 9">
            <a:extLst>
              <a:ext uri="{FF2B5EF4-FFF2-40B4-BE49-F238E27FC236}">
                <a16:creationId xmlns:a16="http://schemas.microsoft.com/office/drawing/2014/main" id="{AB198FEB-CBEF-4683-B8B5-ED0A99773195}"/>
              </a:ext>
            </a:extLst>
          </p:cNvPr>
          <p:cNvSpPr txBox="1"/>
          <p:nvPr/>
        </p:nvSpPr>
        <p:spPr>
          <a:xfrm>
            <a:off x="228599" y="4075043"/>
            <a:ext cx="5337313" cy="923330"/>
          </a:xfrm>
          <a:prstGeom prst="rect">
            <a:avLst/>
          </a:prstGeom>
          <a:noFill/>
        </p:spPr>
        <p:txBody>
          <a:bodyPr wrap="square" rtlCol="0">
            <a:spAutoFit/>
          </a:bodyPr>
          <a:lstStyle/>
          <a:p>
            <a:r>
              <a:rPr lang="en-US" sz="1800" dirty="0">
                <a:solidFill>
                  <a:srgbClr val="374151"/>
                </a:solidFill>
                <a:effectLst/>
                <a:latin typeface="Segoe UI" panose="020B0502040204020203" pitchFamily="34" charset="0"/>
                <a:ea typeface="Calibri" panose="020F0502020204030204" pitchFamily="34" charset="0"/>
              </a:rPr>
              <a:t>The system shall provide secure and reliable payment processing options, including credit card, debit card, and digital wallets. </a:t>
            </a:r>
            <a:endParaRPr lang="en-US" dirty="0"/>
          </a:p>
        </p:txBody>
      </p:sp>
    </p:spTree>
    <p:extLst>
      <p:ext uri="{BB962C8B-B14F-4D97-AF65-F5344CB8AC3E}">
        <p14:creationId xmlns:p14="http://schemas.microsoft.com/office/powerpoint/2010/main" val="176948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021010-6E6F-4220-9709-0CE45F37889D}"/>
              </a:ext>
            </a:extLst>
          </p:cNvPr>
          <p:cNvSpPr>
            <a:spLocks noGrp="1"/>
          </p:cNvSpPr>
          <p:nvPr>
            <p:ph type="body" idx="1"/>
          </p:nvPr>
        </p:nvSpPr>
        <p:spPr>
          <a:xfrm>
            <a:off x="135732" y="479637"/>
            <a:ext cx="6086166" cy="951598"/>
          </a:xfrm>
        </p:spPr>
        <p:txBody>
          <a:bodyPr/>
          <a:lstStyle/>
          <a:p>
            <a:r>
              <a:rPr lang="en-US" sz="1800" dirty="0">
                <a:solidFill>
                  <a:srgbClr val="374151"/>
                </a:solidFill>
                <a:effectLst/>
                <a:latin typeface="Segoe UI" panose="020B0502040204020203" pitchFamily="34" charset="0"/>
                <a:ea typeface="Calibri" panose="020F0502020204030204" pitchFamily="34" charset="0"/>
              </a:rPr>
              <a:t>Order tracking:</a:t>
            </a:r>
            <a:endParaRPr lang="en-US" sz="1800" dirty="0"/>
          </a:p>
        </p:txBody>
      </p:sp>
      <p:sp>
        <p:nvSpPr>
          <p:cNvPr id="3" name="Text Placeholder 2">
            <a:extLst>
              <a:ext uri="{FF2B5EF4-FFF2-40B4-BE49-F238E27FC236}">
                <a16:creationId xmlns:a16="http://schemas.microsoft.com/office/drawing/2014/main" id="{CEAF221B-AC9C-4353-A0F7-BE3DB8DFB6D1}"/>
              </a:ext>
            </a:extLst>
          </p:cNvPr>
          <p:cNvSpPr>
            <a:spLocks noGrp="1"/>
          </p:cNvSpPr>
          <p:nvPr>
            <p:ph type="body" idx="2"/>
          </p:nvPr>
        </p:nvSpPr>
        <p:spPr>
          <a:xfrm>
            <a:off x="135731" y="1099645"/>
            <a:ext cx="4265187" cy="2234270"/>
          </a:xfrm>
        </p:spPr>
        <p:txBody>
          <a:bodyPr/>
          <a:lstStyle/>
          <a:p>
            <a:pPr marL="0" indent="0">
              <a:buNone/>
            </a:pPr>
            <a:r>
              <a:rPr lang="en-US" sz="1800" dirty="0">
                <a:solidFill>
                  <a:srgbClr val="374151"/>
                </a:solidFill>
                <a:effectLst/>
                <a:latin typeface="Segoe UI" panose="020B0502040204020203" pitchFamily="34" charset="0"/>
                <a:ea typeface="Calibri" panose="020F0502020204030204" pitchFamily="34" charset="0"/>
              </a:rPr>
              <a:t>The system shall allow customers to track the status of their orders in real-time and receive notifications on delivery time and order completion. </a:t>
            </a:r>
            <a:endParaRPr lang="en-US" dirty="0"/>
          </a:p>
        </p:txBody>
      </p:sp>
      <p:sp>
        <p:nvSpPr>
          <p:cNvPr id="4" name="Title 3">
            <a:extLst>
              <a:ext uri="{FF2B5EF4-FFF2-40B4-BE49-F238E27FC236}">
                <a16:creationId xmlns:a16="http://schemas.microsoft.com/office/drawing/2014/main" id="{30C934F2-AFD5-4473-AE74-5AC161C3FFB0}"/>
              </a:ext>
            </a:extLst>
          </p:cNvPr>
          <p:cNvSpPr>
            <a:spLocks noGrp="1"/>
          </p:cNvSpPr>
          <p:nvPr>
            <p:ph type="title"/>
          </p:nvPr>
        </p:nvSpPr>
        <p:spPr/>
        <p:txBody>
          <a:bodyPr>
            <a:normAutofit fontScale="90000"/>
          </a:bodyPr>
          <a:lstStyle/>
          <a:p>
            <a:r>
              <a:rPr lang="en-IN" dirty="0"/>
              <a:t>FUNCTIONAL REQUIREMENTS</a:t>
            </a:r>
            <a:endParaRPr lang="en-US" dirty="0"/>
          </a:p>
        </p:txBody>
      </p:sp>
      <p:sp>
        <p:nvSpPr>
          <p:cNvPr id="8" name="TextBox 7">
            <a:extLst>
              <a:ext uri="{FF2B5EF4-FFF2-40B4-BE49-F238E27FC236}">
                <a16:creationId xmlns:a16="http://schemas.microsoft.com/office/drawing/2014/main" id="{F01AFC9F-DB01-4D82-AA65-84E2FA4EC447}"/>
              </a:ext>
            </a:extLst>
          </p:cNvPr>
          <p:cNvSpPr txBox="1"/>
          <p:nvPr/>
        </p:nvSpPr>
        <p:spPr>
          <a:xfrm>
            <a:off x="135731" y="2484783"/>
            <a:ext cx="5390426" cy="1415772"/>
          </a:xfrm>
          <a:prstGeom prst="rect">
            <a:avLst/>
          </a:prstGeom>
          <a:noFill/>
        </p:spPr>
        <p:txBody>
          <a:bodyPr wrap="square" rtlCol="0">
            <a:spAutoFit/>
          </a:bodyPr>
          <a:lstStyle/>
          <a:p>
            <a:pPr marL="285750" indent="-285750">
              <a:buFont typeface="Wingdings" panose="05000000000000000000" pitchFamily="2" charset="2"/>
              <a:buChar char="§"/>
            </a:pPr>
            <a:r>
              <a:rPr lang="en-US" sz="1800" b="1" i="1" dirty="0">
                <a:solidFill>
                  <a:srgbClr val="374151"/>
                </a:solidFill>
                <a:effectLst/>
                <a:latin typeface="Segoe UI" panose="020B0502040204020203" pitchFamily="34" charset="0"/>
                <a:ea typeface="Times New Roman" panose="02020603050405020304" pitchFamily="18" charset="0"/>
              </a:rPr>
              <a:t> Feedback and review: </a:t>
            </a:r>
            <a:r>
              <a:rPr lang="en-US" sz="1800" dirty="0">
                <a:solidFill>
                  <a:srgbClr val="374151"/>
                </a:solidFill>
                <a:effectLst/>
                <a:latin typeface="Segoe UI" panose="020B0502040204020203" pitchFamily="34" charset="0"/>
                <a:ea typeface="Times New Roman" panose="02020603050405020304" pitchFamily="18" charset="0"/>
              </a:rPr>
              <a:t>The system shall allow customers to provide feedback and review the quality of products, delivery, and overall experience.</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4594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FDFB1-15E3-455E-B40A-936581461407}"/>
              </a:ext>
            </a:extLst>
          </p:cNvPr>
          <p:cNvSpPr>
            <a:spLocks noGrp="1"/>
          </p:cNvSpPr>
          <p:nvPr>
            <p:ph type="body" idx="1"/>
          </p:nvPr>
        </p:nvSpPr>
        <p:spPr/>
        <p:txBody>
          <a:bodyPr/>
          <a:lstStyle/>
          <a:p>
            <a:r>
              <a:rPr lang="en-US" sz="1800" dirty="0">
                <a:solidFill>
                  <a:srgbClr val="374151"/>
                </a:solidFill>
                <a:effectLst/>
                <a:latin typeface="Segoe UI" panose="020B0502040204020203" pitchFamily="34" charset="0"/>
                <a:ea typeface="Calibri" panose="020F0502020204030204" pitchFamily="34" charset="0"/>
              </a:rPr>
              <a:t>Performance</a:t>
            </a:r>
            <a:endParaRPr lang="en-US" sz="1800" dirty="0"/>
          </a:p>
        </p:txBody>
      </p:sp>
      <p:sp>
        <p:nvSpPr>
          <p:cNvPr id="3" name="Text Placeholder 2">
            <a:extLst>
              <a:ext uri="{FF2B5EF4-FFF2-40B4-BE49-F238E27FC236}">
                <a16:creationId xmlns:a16="http://schemas.microsoft.com/office/drawing/2014/main" id="{677FDFC0-13E9-47DA-9157-2F4DB00435E5}"/>
              </a:ext>
            </a:extLst>
          </p:cNvPr>
          <p:cNvSpPr>
            <a:spLocks noGrp="1"/>
          </p:cNvSpPr>
          <p:nvPr>
            <p:ph type="body" idx="2"/>
          </p:nvPr>
        </p:nvSpPr>
        <p:spPr>
          <a:xfrm>
            <a:off x="135731" y="1099645"/>
            <a:ext cx="5638904" cy="1345381"/>
          </a:xfrm>
        </p:spPr>
        <p:txBody>
          <a:bodyPr/>
          <a:lstStyle/>
          <a:p>
            <a:pPr marL="0" indent="0">
              <a:buNone/>
            </a:pPr>
            <a:r>
              <a:rPr lang="en-US" sz="1800" dirty="0">
                <a:solidFill>
                  <a:srgbClr val="374151"/>
                </a:solidFill>
                <a:effectLst/>
                <a:latin typeface="Segoe UI" panose="020B0502040204020203" pitchFamily="34" charset="0"/>
                <a:ea typeface="Calibri" panose="020F0502020204030204" pitchFamily="34" charset="0"/>
              </a:rPr>
              <a:t>The system shall be able to handle a large volume of concurrent users and requests without affecting response time and availability.</a:t>
            </a:r>
            <a:endParaRPr lang="en-US" dirty="0"/>
          </a:p>
        </p:txBody>
      </p:sp>
      <p:sp>
        <p:nvSpPr>
          <p:cNvPr id="4" name="Title 3">
            <a:extLst>
              <a:ext uri="{FF2B5EF4-FFF2-40B4-BE49-F238E27FC236}">
                <a16:creationId xmlns:a16="http://schemas.microsoft.com/office/drawing/2014/main" id="{A5AFAFFD-2911-440B-AF13-6401FED53E23}"/>
              </a:ext>
            </a:extLst>
          </p:cNvPr>
          <p:cNvSpPr>
            <a:spLocks noGrp="1"/>
          </p:cNvSpPr>
          <p:nvPr>
            <p:ph type="title"/>
          </p:nvPr>
        </p:nvSpPr>
        <p:spPr/>
        <p:txBody>
          <a:bodyPr>
            <a:normAutofit fontScale="90000"/>
          </a:bodyPr>
          <a:lstStyle/>
          <a:p>
            <a:r>
              <a:rPr lang="en-US" sz="1800" dirty="0">
                <a:solidFill>
                  <a:srgbClr val="374151"/>
                </a:solidFill>
                <a:effectLst/>
                <a:latin typeface="Segoe UI" panose="020B0502040204020203" pitchFamily="34" charset="0"/>
                <a:ea typeface="Calibri" panose="020F0502020204030204" pitchFamily="34" charset="0"/>
              </a:rPr>
              <a:t>Non-functional Requirements</a:t>
            </a:r>
            <a:endParaRPr lang="en-US" dirty="0"/>
          </a:p>
        </p:txBody>
      </p:sp>
      <p:sp>
        <p:nvSpPr>
          <p:cNvPr id="5" name="TextBox 4">
            <a:extLst>
              <a:ext uri="{FF2B5EF4-FFF2-40B4-BE49-F238E27FC236}">
                <a16:creationId xmlns:a16="http://schemas.microsoft.com/office/drawing/2014/main" id="{D224F478-41E4-4CA7-AD0B-AC245F0C39DF}"/>
              </a:ext>
            </a:extLst>
          </p:cNvPr>
          <p:cNvSpPr txBox="1"/>
          <p:nvPr/>
        </p:nvSpPr>
        <p:spPr>
          <a:xfrm>
            <a:off x="135730" y="2067339"/>
            <a:ext cx="5559391" cy="1477328"/>
          </a:xfrm>
          <a:prstGeom prst="rect">
            <a:avLst/>
          </a:prstGeom>
          <a:noFill/>
        </p:spPr>
        <p:txBody>
          <a:bodyPr wrap="square" rtlCol="0">
            <a:spAutoFit/>
          </a:bodyPr>
          <a:lstStyle/>
          <a:p>
            <a:pPr marL="285750" indent="-285750">
              <a:buFont typeface="Wingdings" panose="05000000000000000000" pitchFamily="2" charset="2"/>
              <a:buChar char="§"/>
            </a:pPr>
            <a:r>
              <a:rPr lang="en-US" sz="1800" b="1" dirty="0">
                <a:solidFill>
                  <a:srgbClr val="374151"/>
                </a:solidFill>
                <a:effectLst/>
                <a:latin typeface="Segoe UI" panose="020B0502040204020203" pitchFamily="34" charset="0"/>
                <a:ea typeface="Calibri" panose="020F0502020204030204" pitchFamily="34" charset="0"/>
              </a:rPr>
              <a:t>Security</a:t>
            </a:r>
          </a:p>
          <a:p>
            <a:r>
              <a:rPr lang="en-US" sz="1800" dirty="0">
                <a:solidFill>
                  <a:srgbClr val="374151"/>
                </a:solidFill>
                <a:effectLst/>
                <a:latin typeface="Segoe UI" panose="020B0502040204020203" pitchFamily="34" charset="0"/>
                <a:ea typeface="Calibri" panose="020F0502020204030204" pitchFamily="34" charset="0"/>
              </a:rPr>
              <a:t>The system shall ensure the confidentiality, integrity, and availability of customer data and transactions through encryption, authentication, and authorization mechanisms.</a:t>
            </a:r>
            <a:endParaRPr lang="en-US" dirty="0"/>
          </a:p>
        </p:txBody>
      </p:sp>
      <p:sp>
        <p:nvSpPr>
          <p:cNvPr id="9" name="TextBox 8">
            <a:extLst>
              <a:ext uri="{FF2B5EF4-FFF2-40B4-BE49-F238E27FC236}">
                <a16:creationId xmlns:a16="http://schemas.microsoft.com/office/drawing/2014/main" id="{DBBF4489-E676-426B-B8F9-01F42AD2E60C}"/>
              </a:ext>
            </a:extLst>
          </p:cNvPr>
          <p:cNvSpPr txBox="1"/>
          <p:nvPr/>
        </p:nvSpPr>
        <p:spPr>
          <a:xfrm>
            <a:off x="135730" y="3776870"/>
            <a:ext cx="6165679" cy="923330"/>
          </a:xfrm>
          <a:prstGeom prst="rect">
            <a:avLst/>
          </a:prstGeom>
          <a:noFill/>
        </p:spPr>
        <p:txBody>
          <a:bodyPr wrap="square" rtlCol="0">
            <a:spAutoFit/>
          </a:bodyPr>
          <a:lstStyle/>
          <a:p>
            <a:pPr marL="285750" indent="-285750">
              <a:buFont typeface="Wingdings" panose="05000000000000000000" pitchFamily="2" charset="2"/>
              <a:buChar char="§"/>
            </a:pPr>
            <a:r>
              <a:rPr lang="en-US" sz="1800" b="1" i="1" dirty="0">
                <a:solidFill>
                  <a:srgbClr val="374151"/>
                </a:solidFill>
                <a:effectLst/>
                <a:latin typeface="Segoe UI" panose="020B0502040204020203" pitchFamily="34" charset="0"/>
                <a:ea typeface="Calibri" panose="020F0502020204030204" pitchFamily="34" charset="0"/>
              </a:rPr>
              <a:t>Usability</a:t>
            </a:r>
          </a:p>
          <a:p>
            <a:r>
              <a:rPr lang="en-US" sz="1800" dirty="0">
                <a:solidFill>
                  <a:srgbClr val="374151"/>
                </a:solidFill>
                <a:effectLst/>
                <a:latin typeface="Segoe UI" panose="020B0502040204020203" pitchFamily="34" charset="0"/>
                <a:ea typeface="Calibri" panose="020F0502020204030204" pitchFamily="34" charset="0"/>
              </a:rPr>
              <a:t> The system shall be user-friendly, easy to navigate, and accessible from multiple devices and platforms.</a:t>
            </a:r>
            <a:endParaRPr lang="en-US" dirty="0"/>
          </a:p>
        </p:txBody>
      </p:sp>
    </p:spTree>
    <p:extLst>
      <p:ext uri="{BB962C8B-B14F-4D97-AF65-F5344CB8AC3E}">
        <p14:creationId xmlns:p14="http://schemas.microsoft.com/office/powerpoint/2010/main" val="3917956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61F4FE-64A3-4987-B5C2-D3FAE1210BD5}"/>
              </a:ext>
            </a:extLst>
          </p:cNvPr>
          <p:cNvSpPr>
            <a:spLocks noGrp="1"/>
          </p:cNvSpPr>
          <p:nvPr>
            <p:ph type="body" idx="1"/>
          </p:nvPr>
        </p:nvSpPr>
        <p:spPr/>
        <p:txBody>
          <a:bodyPr/>
          <a:lstStyle/>
          <a:p>
            <a:r>
              <a:rPr lang="en-US" sz="1800" dirty="0">
                <a:solidFill>
                  <a:srgbClr val="374151"/>
                </a:solidFill>
                <a:effectLst/>
                <a:latin typeface="Segoe UI" panose="020B0502040204020203" pitchFamily="34" charset="0"/>
                <a:ea typeface="Calibri" panose="020F0502020204030204" pitchFamily="34" charset="0"/>
              </a:rPr>
              <a:t>Reliability</a:t>
            </a:r>
            <a:endParaRPr lang="en-US" sz="1800" dirty="0"/>
          </a:p>
        </p:txBody>
      </p:sp>
      <p:sp>
        <p:nvSpPr>
          <p:cNvPr id="3" name="Text Placeholder 2">
            <a:extLst>
              <a:ext uri="{FF2B5EF4-FFF2-40B4-BE49-F238E27FC236}">
                <a16:creationId xmlns:a16="http://schemas.microsoft.com/office/drawing/2014/main" id="{7F33A013-C22C-46CF-B76D-537A78346ED2}"/>
              </a:ext>
            </a:extLst>
          </p:cNvPr>
          <p:cNvSpPr>
            <a:spLocks noGrp="1"/>
          </p:cNvSpPr>
          <p:nvPr>
            <p:ph type="body" idx="2"/>
          </p:nvPr>
        </p:nvSpPr>
        <p:spPr>
          <a:xfrm>
            <a:off x="135731" y="1099645"/>
            <a:ext cx="5539512" cy="908059"/>
          </a:xfrm>
        </p:spPr>
        <p:txBody>
          <a:bodyPr/>
          <a:lstStyle/>
          <a:p>
            <a:pPr marL="0" indent="0">
              <a:buNone/>
            </a:pPr>
            <a:r>
              <a:rPr lang="en-US" sz="1800" dirty="0">
                <a:solidFill>
                  <a:srgbClr val="374151"/>
                </a:solidFill>
                <a:effectLst/>
                <a:latin typeface="Segoe UI" panose="020B0502040204020203" pitchFamily="34" charset="0"/>
                <a:ea typeface="Calibri" panose="020F0502020204030204" pitchFamily="34" charset="0"/>
              </a:rPr>
              <a:t>The system shall be reliable and available 24/7, with minimal downtime and maintenance periods. </a:t>
            </a:r>
            <a:endParaRPr lang="en-US" dirty="0"/>
          </a:p>
        </p:txBody>
      </p:sp>
      <p:sp>
        <p:nvSpPr>
          <p:cNvPr id="4" name="Title 3">
            <a:extLst>
              <a:ext uri="{FF2B5EF4-FFF2-40B4-BE49-F238E27FC236}">
                <a16:creationId xmlns:a16="http://schemas.microsoft.com/office/drawing/2014/main" id="{FEFA1EBF-51FB-4D19-B734-D3FCCAC823FE}"/>
              </a:ext>
            </a:extLst>
          </p:cNvPr>
          <p:cNvSpPr>
            <a:spLocks noGrp="1"/>
          </p:cNvSpPr>
          <p:nvPr>
            <p:ph type="title"/>
          </p:nvPr>
        </p:nvSpPr>
        <p:spPr/>
        <p:txBody>
          <a:bodyPr/>
          <a:lstStyle/>
          <a:p>
            <a:r>
              <a:rPr lang="en-US" sz="1600" dirty="0">
                <a:solidFill>
                  <a:srgbClr val="374151"/>
                </a:solidFill>
                <a:effectLst/>
                <a:latin typeface="Segoe UI" panose="020B0502040204020203" pitchFamily="34" charset="0"/>
                <a:ea typeface="Calibri" panose="020F0502020204030204" pitchFamily="34" charset="0"/>
              </a:rPr>
              <a:t>Non-functional Requirements</a:t>
            </a:r>
            <a:endParaRPr lang="en-US" dirty="0"/>
          </a:p>
        </p:txBody>
      </p:sp>
      <p:sp>
        <p:nvSpPr>
          <p:cNvPr id="6" name="TextBox 5">
            <a:extLst>
              <a:ext uri="{FF2B5EF4-FFF2-40B4-BE49-F238E27FC236}">
                <a16:creationId xmlns:a16="http://schemas.microsoft.com/office/drawing/2014/main" id="{7F2C520C-0E3D-47D0-AF0B-7FCE127ED122}"/>
              </a:ext>
            </a:extLst>
          </p:cNvPr>
          <p:cNvSpPr txBox="1"/>
          <p:nvPr/>
        </p:nvSpPr>
        <p:spPr>
          <a:xfrm>
            <a:off x="135731" y="1818861"/>
            <a:ext cx="5440122" cy="1415772"/>
          </a:xfrm>
          <a:prstGeom prst="rect">
            <a:avLst/>
          </a:prstGeom>
          <a:noFill/>
        </p:spPr>
        <p:txBody>
          <a:bodyPr wrap="square" rtlCol="0">
            <a:spAutoFit/>
          </a:bodyPr>
          <a:lstStyle/>
          <a:p>
            <a:pPr marL="285750" indent="-285750">
              <a:buFont typeface="Wingdings" panose="05000000000000000000" pitchFamily="2" charset="2"/>
              <a:buChar char="§"/>
            </a:pPr>
            <a:r>
              <a:rPr lang="en-US" sz="1800" b="1" i="1" dirty="0">
                <a:solidFill>
                  <a:srgbClr val="374151"/>
                </a:solidFill>
                <a:effectLst/>
                <a:latin typeface="Segoe UI" panose="020B0502040204020203" pitchFamily="34" charset="0"/>
                <a:ea typeface="Times New Roman" panose="02020603050405020304" pitchFamily="18" charset="0"/>
              </a:rPr>
              <a:t>Scalability</a:t>
            </a:r>
            <a:r>
              <a:rPr lang="en-US" sz="1800" dirty="0">
                <a:solidFill>
                  <a:srgbClr val="374151"/>
                </a:solidFill>
                <a:effectLst/>
                <a:latin typeface="Segoe UI" panose="020B0502040204020203" pitchFamily="34" charset="0"/>
                <a:ea typeface="Times New Roman" panose="02020603050405020304" pitchFamily="18" charset="0"/>
              </a:rPr>
              <a:t> </a:t>
            </a:r>
          </a:p>
          <a:p>
            <a:r>
              <a:rPr lang="en-US" sz="1800" dirty="0">
                <a:solidFill>
                  <a:srgbClr val="374151"/>
                </a:solidFill>
                <a:effectLst/>
                <a:latin typeface="Segoe UI" panose="020B0502040204020203" pitchFamily="34" charset="0"/>
                <a:ea typeface="Times New Roman" panose="02020603050405020304" pitchFamily="18" charset="0"/>
              </a:rPr>
              <a:t>The system shall be scalable and able to accommodate future growth and expansion in terms of users, stores, and products.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42550593"/>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18524</TotalTime>
  <Words>552</Words>
  <Application>Microsoft Office PowerPoint</Application>
  <PresentationFormat>On-screen Show (16:9)</PresentationFormat>
  <Paragraphs>67</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Segoe UI</vt:lpstr>
      <vt:lpstr>Public Sans</vt:lpstr>
      <vt:lpstr>Arial</vt:lpstr>
      <vt:lpstr>Times New Roman</vt:lpstr>
      <vt:lpstr>Noto Sans Symbols</vt:lpstr>
      <vt:lpstr>Arial</vt:lpstr>
      <vt:lpstr>Wingdings</vt:lpstr>
      <vt:lpstr>Calibri</vt:lpstr>
      <vt:lpstr>Simple Light</vt:lpstr>
      <vt:lpstr>PowerPoint Presentation</vt:lpstr>
      <vt:lpstr>TABLE OF CONTENT</vt:lpstr>
      <vt:lpstr>TABLE OF CONTENT</vt:lpstr>
      <vt:lpstr>INTRODUCTION</vt:lpstr>
      <vt:lpstr>FUNCTIONAL REQUIREMENTS</vt:lpstr>
      <vt:lpstr>FUNCTIONAL REQUIREMENTS</vt:lpstr>
      <vt:lpstr>FUNCTIONAL REQUIREMENTS</vt:lpstr>
      <vt:lpstr>Non-functional Requirements</vt:lpstr>
      <vt:lpstr>Non-functional Requirements</vt:lpstr>
      <vt:lpstr>Constraints:</vt:lpstr>
      <vt:lpst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THIYAGA</cp:lastModifiedBy>
  <cp:revision>2386</cp:revision>
  <dcterms:created xsi:type="dcterms:W3CDTF">2020-08-13T11:21:46Z</dcterms:created>
  <dcterms:modified xsi:type="dcterms:W3CDTF">2023-03-12T12:15:37Z</dcterms:modified>
</cp:coreProperties>
</file>